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</p:sldMasterIdLst>
  <p:notesMasterIdLst>
    <p:notesMasterId r:id="rId44"/>
  </p:notesMasterIdLst>
  <p:sldIdLst>
    <p:sldId id="329" r:id="rId6"/>
    <p:sldId id="257" r:id="rId7"/>
    <p:sldId id="258" r:id="rId8"/>
    <p:sldId id="287" r:id="rId9"/>
    <p:sldId id="289" r:id="rId10"/>
    <p:sldId id="336" r:id="rId11"/>
    <p:sldId id="310" r:id="rId12"/>
    <p:sldId id="338" r:id="rId13"/>
    <p:sldId id="314" r:id="rId14"/>
    <p:sldId id="340" r:id="rId15"/>
    <p:sldId id="294" r:id="rId16"/>
    <p:sldId id="337" r:id="rId17"/>
    <p:sldId id="296" r:id="rId18"/>
    <p:sldId id="311" r:id="rId19"/>
    <p:sldId id="312" r:id="rId20"/>
    <p:sldId id="320" r:id="rId21"/>
    <p:sldId id="318" r:id="rId22"/>
    <p:sldId id="319" r:id="rId23"/>
    <p:sldId id="321" r:id="rId24"/>
    <p:sldId id="322" r:id="rId25"/>
    <p:sldId id="324" r:id="rId26"/>
    <p:sldId id="325" r:id="rId27"/>
    <p:sldId id="326" r:id="rId28"/>
    <p:sldId id="327" r:id="rId29"/>
    <p:sldId id="341" r:id="rId30"/>
    <p:sldId id="342" r:id="rId31"/>
    <p:sldId id="343" r:id="rId32"/>
    <p:sldId id="344" r:id="rId33"/>
    <p:sldId id="345" r:id="rId34"/>
    <p:sldId id="328" r:id="rId35"/>
    <p:sldId id="339" r:id="rId36"/>
    <p:sldId id="268" r:id="rId37"/>
    <p:sldId id="270" r:id="rId38"/>
    <p:sldId id="335" r:id="rId39"/>
    <p:sldId id="330" r:id="rId40"/>
    <p:sldId id="331" r:id="rId41"/>
    <p:sldId id="334" r:id="rId42"/>
    <p:sldId id="280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7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6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233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6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1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0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9a963e7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9a963e7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a loaf of sliced bread, but in inverse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 each individual slice of bread and then gluing them together into a whole loaf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tiny little slices, then makes it from the bottom-up, slice by slice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layers stick together to form a solid object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printing technique used Fused Deposition Modeling (FDM) ,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piece of filament/material (1.75mm/3mm) used to print these models (one color)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extruder sucks the filament heats it and places it on the base (heated /non- heated bed), as it starts layering it the filament is also cooled at the same time therefore solidifying and providing a solid base for the next layer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x motor moves left and right, y motor moves the plate up and down, z motor moves the extruder away or towards the plate, adding depth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this is done by send g-code commands from the slicer software, which converts your model into a code like format which makes it easier for your printer to understand what points it has to move and extrude.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9a963e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9a963e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It is not just a 3D scene graph or a mark-up language; the core is a powerful entity-component framework that provides a declarative, extensible, and composable structure to </a:t>
            </a:r>
            <a:r>
              <a:rPr lang="en-GB" sz="2400" b="0" dirty="0">
                <a:solidFill>
                  <a:schemeClr val="tx1"/>
                </a:solidFill>
              </a:rPr>
              <a:t>three.js(cross-browser JavaScript library and Application Programming Interface (API) used to create and display animated 3D computer graphics in a web </a:t>
            </a:r>
            <a:r>
              <a:rPr lang="en-GB" sz="2400" b="0" dirty="0">
                <a:solidFill>
                  <a:schemeClr val="tx1"/>
                </a:solidFill>
                <a:highlight>
                  <a:srgbClr val="FFFF00"/>
                </a:highlight>
              </a:rPr>
              <a:t>browser</a:t>
            </a:r>
            <a:r>
              <a:rPr lang="en-GB" sz="2400" b="0" dirty="0">
                <a:solidFill>
                  <a:schemeClr val="tx1"/>
                </a:solidFill>
              </a:rPr>
              <a:t>) </a:t>
            </a:r>
            <a:r>
              <a:rPr lang="en-GB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280748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69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8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9" r:id="rId2"/>
    <p:sldLayoutId id="2147483720" r:id="rId3"/>
    <p:sldLayoutId id="2147483721" r:id="rId4"/>
    <p:sldLayoutId id="214748372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SNy9iUqDbI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ultimaker.com/en/products/ultimaker-cura-soft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autodesk.com/products/fusion-360/overview#banne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blender.org/download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terrain.party/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68F314-EB1C-4B60-BF0C-F6B85488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FDD-0F1A-4CAC-8085-BC794B60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03" y="1083076"/>
            <a:ext cx="10515600" cy="1864310"/>
          </a:xfrm>
        </p:spPr>
        <p:txBody>
          <a:bodyPr/>
          <a:lstStyle/>
          <a:p>
            <a:r>
              <a:rPr lang="en-US" dirty="0"/>
              <a:t>A plastic model of terrain for school education</a:t>
            </a:r>
          </a:p>
          <a:p>
            <a:r>
              <a:rPr lang="en-US" dirty="0"/>
              <a:t>A small-scale version of a national park</a:t>
            </a:r>
          </a:p>
          <a:p>
            <a:r>
              <a:rPr lang="en-US" dirty="0"/>
              <a:t>A model that shows the overview of a real-world race track</a:t>
            </a:r>
          </a:p>
          <a:p>
            <a:r>
              <a:rPr lang="en-US" dirty="0"/>
              <a:t>A tiny version of a mountain you climbed in the past.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3FE636-F41F-4D69-9AC6-54B81DD0FA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2BD77-CFCB-45EA-9298-AF4292A2D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t="25573" r="25379" b="23631"/>
          <a:stretch/>
        </p:blipFill>
        <p:spPr>
          <a:xfrm>
            <a:off x="7235301" y="2459116"/>
            <a:ext cx="3728622" cy="2902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F473C0-6B6C-4145-A193-3FD3A87E4844}"/>
              </a:ext>
            </a:extLst>
          </p:cNvPr>
          <p:cNvSpPr/>
          <p:nvPr/>
        </p:nvSpPr>
        <p:spPr>
          <a:xfrm>
            <a:off x="678403" y="3125785"/>
            <a:ext cx="5417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11" indent="0">
              <a:buNone/>
            </a:pPr>
            <a:r>
              <a:rPr lang="en-US" sz="2400" dirty="0"/>
              <a:t>Thanks to these models, we can see the landscape from a bird’s eye view. Input data will be topographic maps that are most interesting for 3D printing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2361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43378" y="335381"/>
            <a:ext cx="10123503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19" y="1499628"/>
            <a:ext cx="11511840" cy="1384990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US" sz="2500" b="1" dirty="0"/>
              <a:t>Blender</a:t>
            </a:r>
            <a:r>
              <a:rPr lang="en-US" sz="2800" dirty="0">
                <a:solidFill>
                  <a:schemeClr val="tx1"/>
                </a:solidFill>
                <a:latin typeface="-apple-system"/>
              </a:rPr>
              <a:t> is the free and open source 3D creation suite. It supports the entirety of the 3D pipeline—modeling, rigging, animation, simulation, rendering, compositing and motion tracking, even video editing and game creation.</a:t>
            </a:r>
          </a:p>
        </p:txBody>
      </p:sp>
      <p:pic>
        <p:nvPicPr>
          <p:cNvPr id="3076" name="Picture 4" descr="Image result for blender 2d to 3d">
            <a:extLst>
              <a:ext uri="{FF2B5EF4-FFF2-40B4-BE49-F238E27FC236}">
                <a16:creationId xmlns:a16="http://schemas.microsoft.com/office/drawing/2014/main" id="{33618869-E98F-4B1C-BE90-2BF595931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0"/>
          <a:stretch/>
        </p:blipFill>
        <p:spPr bwMode="auto">
          <a:xfrm>
            <a:off x="359120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8287B-EFAE-4E84-8FED-3133D694F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21724" r="17448" b="-393"/>
          <a:stretch/>
        </p:blipFill>
        <p:spPr>
          <a:xfrm>
            <a:off x="3648723" y="2935780"/>
            <a:ext cx="3932807" cy="2562107"/>
          </a:xfrm>
          <a:prstGeom prst="rect">
            <a:avLst/>
          </a:prstGeom>
        </p:spPr>
      </p:pic>
      <p:pic>
        <p:nvPicPr>
          <p:cNvPr id="8" name="Picture 4" descr="Image result for blender 2d to 3d">
            <a:extLst>
              <a:ext uri="{FF2B5EF4-FFF2-40B4-BE49-F238E27FC236}">
                <a16:creationId xmlns:a16="http://schemas.microsoft.com/office/drawing/2014/main" id="{8A245F9F-4727-470A-B9D3-06015DCF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0"/>
          <a:stretch/>
        </p:blipFill>
        <p:spPr bwMode="auto">
          <a:xfrm>
            <a:off x="1873188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A017560-6B35-44C7-9341-42E7FD2AB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9"/>
          <a:stretch/>
        </p:blipFill>
        <p:spPr bwMode="auto">
          <a:xfrm>
            <a:off x="7695886" y="2958470"/>
            <a:ext cx="3932807" cy="25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4530-CC26-481E-8117-864280E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887" y="320736"/>
            <a:ext cx="8581008" cy="611419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14A-BBC3-499B-9DF4-96085D1A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3" y="1168677"/>
            <a:ext cx="10862569" cy="1343704"/>
          </a:xfrm>
        </p:spPr>
        <p:txBody>
          <a:bodyPr/>
          <a:lstStyle/>
          <a:p>
            <a:pPr marL="186211" indent="0" algn="just">
              <a:buNone/>
            </a:pP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Fusion 360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is the first 3D CAD, CAM, and CAE tool of its kind that connects your entire product development process in a single cloud-based platform that works on PC, Mac, and mobile devices.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9192AA4-9CFB-4D7F-A91C-600F72640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r="7863"/>
          <a:stretch/>
        </p:blipFill>
        <p:spPr bwMode="auto">
          <a:xfrm>
            <a:off x="630576" y="2640927"/>
            <a:ext cx="5007839" cy="29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A2767C-942A-4EF6-8D65-0763FED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22388" r="17681" b="17380"/>
          <a:stretch/>
        </p:blipFill>
        <p:spPr>
          <a:xfrm rot="20909585">
            <a:off x="6193926" y="2650189"/>
            <a:ext cx="4316005" cy="2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CE155-650B-45CF-B99A-00FCFD94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27967"/>
            <a:ext cx="9514615" cy="4402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4A8B8E-5A60-487B-BAF2-B96A9B71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4" b="4240"/>
          <a:stretch/>
        </p:blipFill>
        <p:spPr>
          <a:xfrm>
            <a:off x="8810440" y="3193510"/>
            <a:ext cx="2109094" cy="7570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271C5-2706-4897-BD46-5170598E57B1}"/>
              </a:ext>
            </a:extLst>
          </p:cNvPr>
          <p:cNvSpPr txBox="1">
            <a:spLocks/>
          </p:cNvSpPr>
          <p:nvPr/>
        </p:nvSpPr>
        <p:spPr>
          <a:xfrm>
            <a:off x="1013534" y="309728"/>
            <a:ext cx="10164932" cy="74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 – Designing and building a 3D topographic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122C2-0C41-4F55-8B90-CEC1C2F6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9" y="1201395"/>
            <a:ext cx="8899961" cy="478909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3D5C1B-38A3-486B-8A53-9C64A44A29D0}"/>
              </a:ext>
            </a:extLst>
          </p:cNvPr>
          <p:cNvSpPr txBox="1"/>
          <p:nvPr/>
        </p:nvSpPr>
        <p:spPr>
          <a:xfrm>
            <a:off x="9848537" y="4172398"/>
            <a:ext cx="206864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Increase Render and View to max value for higher number of subdivisions on plane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A241AA-12D9-4208-9775-FDA82F825DC8}"/>
              </a:ext>
            </a:extLst>
          </p:cNvPr>
          <p:cNvSpPr/>
          <p:nvPr/>
        </p:nvSpPr>
        <p:spPr>
          <a:xfrm>
            <a:off x="9361357" y="3342807"/>
            <a:ext cx="599606" cy="352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2C7043-8C53-46D2-A4AC-2AAE325E7DE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61160" y="3695075"/>
            <a:ext cx="1221699" cy="47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0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53A931-D42D-4E60-AE2A-B0CC28B2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0" t="9021" r="56259" b="69982"/>
          <a:stretch/>
        </p:blipFill>
        <p:spPr>
          <a:xfrm>
            <a:off x="9896834" y="3833934"/>
            <a:ext cx="2212220" cy="94019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1679-7A98-4FC8-B92B-0F0C1BC3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" y="1204432"/>
            <a:ext cx="8611346" cy="46105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4A355F-829F-4F0F-9392-9AF567F061D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702426" y="4304031"/>
            <a:ext cx="19440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2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5156E8-032A-4831-AB53-10EACDB3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9" y="957324"/>
            <a:ext cx="8743709" cy="4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44A38B-3534-48BE-BEA6-3CF6215C2DE6}"/>
              </a:ext>
            </a:extLst>
          </p:cNvPr>
          <p:cNvSpPr txBox="1"/>
          <p:nvPr/>
        </p:nvSpPr>
        <p:spPr>
          <a:xfrm>
            <a:off x="9870693" y="4665071"/>
            <a:ext cx="19627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strength to manipulate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FD39CB-A162-4CBE-B309-290667C8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0" y="1234225"/>
            <a:ext cx="8473845" cy="45415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03EAF9-C0E5-4AA5-8E7C-D6D91C0EC7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457765" y="4926681"/>
            <a:ext cx="41292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B2BC2-863A-4BDD-AC4B-F3BB47A4B68A}"/>
              </a:ext>
            </a:extLst>
          </p:cNvPr>
          <p:cNvCxnSpPr>
            <a:cxnSpLocks/>
          </p:cNvCxnSpPr>
          <p:nvPr/>
        </p:nvCxnSpPr>
        <p:spPr>
          <a:xfrm>
            <a:off x="8964706" y="3425093"/>
            <a:ext cx="90598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46CD92-F2ED-4F52-B110-A19F95D75B01}"/>
              </a:ext>
            </a:extLst>
          </p:cNvPr>
          <p:cNvSpPr txBox="1"/>
          <p:nvPr/>
        </p:nvSpPr>
        <p:spPr>
          <a:xfrm>
            <a:off x="9870693" y="3206259"/>
            <a:ext cx="196271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subdivisions to change the level of detail of terrain </a:t>
            </a:r>
          </a:p>
        </p:txBody>
      </p:sp>
    </p:spTree>
    <p:extLst>
      <p:ext uri="{BB962C8B-B14F-4D97-AF65-F5344CB8AC3E}">
        <p14:creationId xmlns:p14="http://schemas.microsoft.com/office/powerpoint/2010/main" val="127997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24D183-EC94-4159-9612-90AA73EB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4" y="1164053"/>
            <a:ext cx="8151648" cy="43572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1C57F0-56D7-450E-811F-2C3A8BBDDC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15668" y="4081340"/>
            <a:ext cx="1559861" cy="2449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AEC350-074E-4078-A4AE-58CF615A7A4E}"/>
              </a:ext>
            </a:extLst>
          </p:cNvPr>
          <p:cNvSpPr txBox="1"/>
          <p:nvPr/>
        </p:nvSpPr>
        <p:spPr>
          <a:xfrm>
            <a:off x="430305" y="3819730"/>
            <a:ext cx="16853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Save terrain as .obj file</a:t>
            </a:r>
          </a:p>
        </p:txBody>
      </p:sp>
    </p:spTree>
    <p:extLst>
      <p:ext uri="{BB962C8B-B14F-4D97-AF65-F5344CB8AC3E}">
        <p14:creationId xmlns:p14="http://schemas.microsoft.com/office/powerpoint/2010/main" val="173700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D1184CF-632A-4C11-BF0F-082364C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081628"/>
            <a:ext cx="8908552" cy="4793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159DB-8293-441C-BCF8-A24974E2D498}"/>
              </a:ext>
            </a:extLst>
          </p:cNvPr>
          <p:cNvSpPr txBox="1"/>
          <p:nvPr/>
        </p:nvSpPr>
        <p:spPr>
          <a:xfrm>
            <a:off x="6838725" y="4383611"/>
            <a:ext cx="13908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Flip the model </a:t>
            </a:r>
          </a:p>
          <a:p>
            <a:r>
              <a:rPr lang="en-US" sz="1400" dirty="0"/>
              <a:t>-180˚ to have it facing upwards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1CC80-F2F2-476C-A111-16DB43D9DA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39941" y="3947161"/>
            <a:ext cx="394222" cy="436450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6A874D6-DF16-4754-A330-872B4112B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7" y="1239474"/>
            <a:ext cx="8491897" cy="4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5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DD565E4-0932-4A18-9C68-854CDD84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9" y="768997"/>
            <a:ext cx="9092578" cy="48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4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A022BE99-A3C1-412A-80CF-4A02397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8" y="853805"/>
            <a:ext cx="8815582" cy="4730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46E7DF-C15A-4D05-95A2-E2158AA65A81}"/>
              </a:ext>
            </a:extLst>
          </p:cNvPr>
          <p:cNvSpPr txBox="1"/>
          <p:nvPr/>
        </p:nvSpPr>
        <p:spPr>
          <a:xfrm>
            <a:off x="9803867" y="4206059"/>
            <a:ext cx="1861392" cy="756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terrain model and move it just above the shape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AEF0D-E593-4244-AD4C-4AD7BD847D8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81709" y="4172505"/>
            <a:ext cx="4122158" cy="411834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9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05432BF-42BF-4C18-9892-B0D495B0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6" y="609081"/>
            <a:ext cx="9671903" cy="5161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6D7A3-AF20-44D8-BB14-A17F86FCBAE7}"/>
              </a:ext>
            </a:extLst>
          </p:cNvPr>
          <p:cNvSpPr txBox="1"/>
          <p:nvPr/>
        </p:nvSpPr>
        <p:spPr>
          <a:xfrm>
            <a:off x="10117358" y="4587798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shape and extrude it into the terrain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77EC7-3745-41D5-8CF7-6A6B89822DD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241654" y="4873841"/>
            <a:ext cx="875704" cy="83289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5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C00825-8B8E-42EC-ADDB-88B3597F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694583"/>
            <a:ext cx="9488251" cy="506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F8DC9-D1C9-4901-8EE2-006E13555C30}"/>
              </a:ext>
            </a:extLst>
          </p:cNvPr>
          <p:cNvSpPr txBox="1"/>
          <p:nvPr/>
        </p:nvSpPr>
        <p:spPr>
          <a:xfrm>
            <a:off x="9859905" y="4490144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base of the model and extrude to intersect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09C12-17D9-4057-911C-015137FFD01C}"/>
              </a:ext>
            </a:extLst>
          </p:cNvPr>
          <p:cNvCxnSpPr/>
          <p:nvPr/>
        </p:nvCxnSpPr>
        <p:spPr>
          <a:xfrm flipH="1" flipV="1">
            <a:off x="8930936" y="4598633"/>
            <a:ext cx="928969" cy="260843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FE82FE8-725E-4238-A486-26B4C9DFE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1" y="480747"/>
            <a:ext cx="9749308" cy="52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0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992C2-DAE1-4F8E-BD66-F83FBEB5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" r="898" b="4984"/>
          <a:stretch/>
        </p:blipFill>
        <p:spPr>
          <a:xfrm>
            <a:off x="1074198" y="448232"/>
            <a:ext cx="9827581" cy="5339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1DCC5-A325-4650-9EA6-CD6F1CCB8823}"/>
              </a:ext>
            </a:extLst>
          </p:cNvPr>
          <p:cNvSpPr txBox="1"/>
          <p:nvPr/>
        </p:nvSpPr>
        <p:spPr>
          <a:xfrm>
            <a:off x="6939152" y="3735542"/>
            <a:ext cx="166331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extrude</a:t>
            </a:r>
          </a:p>
        </p:txBody>
      </p:sp>
    </p:spTree>
    <p:extLst>
      <p:ext uri="{BB962C8B-B14F-4D97-AF65-F5344CB8AC3E}">
        <p14:creationId xmlns:p14="http://schemas.microsoft.com/office/powerpoint/2010/main" val="48031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A9E3D-65F1-44E4-9C4E-203D57D45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752" b="5113"/>
          <a:stretch/>
        </p:blipFill>
        <p:spPr>
          <a:xfrm>
            <a:off x="1109708" y="363984"/>
            <a:ext cx="9937709" cy="5379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B5E7FE-351A-48BA-B9F8-082A1DCC99CA}"/>
              </a:ext>
            </a:extLst>
          </p:cNvPr>
          <p:cNvSpPr txBox="1"/>
          <p:nvPr/>
        </p:nvSpPr>
        <p:spPr>
          <a:xfrm>
            <a:off x="6939152" y="3735543"/>
            <a:ext cx="187637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move to overlap shape with the model</a:t>
            </a:r>
          </a:p>
        </p:txBody>
      </p:sp>
    </p:spTree>
    <p:extLst>
      <p:ext uri="{BB962C8B-B14F-4D97-AF65-F5344CB8AC3E}">
        <p14:creationId xmlns:p14="http://schemas.microsoft.com/office/powerpoint/2010/main" val="168844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205-6D66-42FC-8E76-36B34B16B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534" b="5113"/>
          <a:stretch/>
        </p:blipFill>
        <p:spPr>
          <a:xfrm>
            <a:off x="1153115" y="377301"/>
            <a:ext cx="9885770" cy="5339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A4523-D363-4F3E-959C-83A35ADA7EB9}"/>
              </a:ext>
            </a:extLst>
          </p:cNvPr>
          <p:cNvSpPr txBox="1"/>
          <p:nvPr/>
        </p:nvSpPr>
        <p:spPr>
          <a:xfrm>
            <a:off x="6663944" y="4516778"/>
            <a:ext cx="187637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place hole to make a loop</a:t>
            </a:r>
          </a:p>
        </p:txBody>
      </p:sp>
    </p:spTree>
    <p:extLst>
      <p:ext uri="{BB962C8B-B14F-4D97-AF65-F5344CB8AC3E}">
        <p14:creationId xmlns:p14="http://schemas.microsoft.com/office/powerpoint/2010/main" val="126750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617EF48-406D-45AE-95C9-53930570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9" y="766606"/>
            <a:ext cx="9282263" cy="5006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4DCA7-0FEE-4183-AB2C-ABDE2A91613E}"/>
              </a:ext>
            </a:extLst>
          </p:cNvPr>
          <p:cNvSpPr txBox="1"/>
          <p:nvPr/>
        </p:nvSpPr>
        <p:spPr>
          <a:xfrm>
            <a:off x="9951917" y="3977302"/>
            <a:ext cx="1685901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Combine the two bodies to form one model</a:t>
            </a:r>
          </a:p>
        </p:txBody>
      </p:sp>
    </p:spTree>
    <p:extLst>
      <p:ext uri="{BB962C8B-B14F-4D97-AF65-F5344CB8AC3E}">
        <p14:creationId xmlns:p14="http://schemas.microsoft.com/office/powerpoint/2010/main" val="27143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98FBE6-D290-4B43-91B7-EEFB6FC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88" y="803133"/>
            <a:ext cx="9239512" cy="4931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70C53-9997-4C0F-89FD-4E3DBDA11693}"/>
              </a:ext>
            </a:extLst>
          </p:cNvPr>
          <p:cNvSpPr txBox="1"/>
          <p:nvPr/>
        </p:nvSpPr>
        <p:spPr>
          <a:xfrm>
            <a:off x="9771128" y="4152793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entire model and save as .</a:t>
            </a:r>
            <a:r>
              <a:rPr lang="en-US" sz="1400" dirty="0" err="1"/>
              <a:t>stl</a:t>
            </a:r>
            <a:r>
              <a:rPr lang="en-US" sz="1400" dirty="0"/>
              <a:t> file for printing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A818B-E1D3-4E15-B04E-78E0105CD50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97772" y="4314549"/>
            <a:ext cx="973356" cy="207576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4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D43-3F75-4A82-ACAD-F98C660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096" y="348832"/>
            <a:ext cx="5837808" cy="66468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a 3D model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34DB-F981-4ECF-8D2E-78050155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253400"/>
            <a:ext cx="10583779" cy="4874684"/>
          </a:xfrm>
        </p:spPr>
        <p:txBody>
          <a:bodyPr/>
          <a:lstStyle/>
          <a:p>
            <a:r>
              <a:rPr lang="en-US" sz="2000" b="1" dirty="0"/>
              <a:t>STL (Standard Triangle Language)</a:t>
            </a:r>
            <a:r>
              <a:rPr lang="en-US" sz="20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Stores model as a mesh of triangles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Output of design software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slicer software </a:t>
            </a:r>
            <a:r>
              <a:rPr lang="en-US" sz="2000" dirty="0"/>
              <a:t>is required for slicing  which is the process of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Cutting a 3D model into individual layers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Generating G-code for the 3D printer from an </a:t>
            </a:r>
            <a:r>
              <a:rPr lang="en-US" sz="2000" b="1" dirty="0"/>
              <a:t>STL </a:t>
            </a:r>
            <a:r>
              <a:rPr lang="en-US" sz="2000" dirty="0"/>
              <a:t>file</a:t>
            </a:r>
            <a:endParaRPr lang="en-US" sz="2000" b="1" dirty="0"/>
          </a:p>
          <a:p>
            <a:pPr marL="186211" indent="0">
              <a:buNone/>
            </a:pPr>
            <a:endParaRPr lang="en-US" sz="2000" dirty="0"/>
          </a:p>
          <a:p>
            <a:r>
              <a:rPr lang="en-US" sz="2000" b="1" dirty="0"/>
              <a:t>G-code (Geometric Code)</a:t>
            </a:r>
            <a:r>
              <a:rPr lang="en-US" sz="2000" dirty="0"/>
              <a:t>:</a:t>
            </a:r>
            <a:endParaRPr lang="en-US" sz="20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Set of commands passed to a 3D printer on how to print a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Generated ‘automagically’ by a slicing software like </a:t>
            </a:r>
            <a:r>
              <a:rPr lang="en-US" sz="2000" dirty="0" err="1"/>
              <a:t>Cura</a:t>
            </a:r>
            <a:r>
              <a:rPr lang="en-US" sz="2000" dirty="0"/>
              <a:t>/Simplify3D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9CE45-E092-47A1-8837-C6595DF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7" y="3549978"/>
            <a:ext cx="2302391" cy="23476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0FBDBD-1D98-431F-8A6F-0D3B08F3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3" y="1090638"/>
            <a:ext cx="3267075" cy="2228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96F83A-A973-4376-96E6-CD8F902466D9}"/>
              </a:ext>
            </a:extLst>
          </p:cNvPr>
          <p:cNvSpPr/>
          <p:nvPr/>
        </p:nvSpPr>
        <p:spPr>
          <a:xfrm>
            <a:off x="8154903" y="3151573"/>
            <a:ext cx="447559" cy="1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Anatomy of a 3D Printer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2085"/>
            <a:ext cx="5852500" cy="31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94" y="1562100"/>
            <a:ext cx="6017900" cy="4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7A711-178B-4384-AAC2-1BEE44C6F4B8}"/>
              </a:ext>
            </a:extLst>
          </p:cNvPr>
          <p:cNvSpPr txBox="1"/>
          <p:nvPr/>
        </p:nvSpPr>
        <p:spPr>
          <a:xfrm>
            <a:off x="2309039" y="4817858"/>
            <a:ext cx="30175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Filament: PLA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biodegradable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odorless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lower temperature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less warp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Important Terminology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40"/>
          <p:cNvGraphicFramePr/>
          <p:nvPr>
            <p:extLst>
              <p:ext uri="{D42A27DB-BD31-4B8C-83A1-F6EECF244321}">
                <p14:modId xmlns:p14="http://schemas.microsoft.com/office/powerpoint/2010/main" val="2218016455"/>
              </p:ext>
            </p:extLst>
          </p:nvPr>
        </p:nvGraphicFramePr>
        <p:xfrm>
          <a:off x="965200" y="1498600"/>
          <a:ext cx="10312401" cy="347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Resolution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Infill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Shells</a:t>
                      </a:r>
                      <a:endParaRPr sz="2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Thickness of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structure/density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Outlines on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2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72" y="3362261"/>
            <a:ext cx="2881432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2" y="3362260"/>
            <a:ext cx="2990996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698" y="3306612"/>
            <a:ext cx="3194687" cy="9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1870722" y="5054800"/>
            <a:ext cx="4325892" cy="113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Overhang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When a layer extends outward and hangs unsupported over another layer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666" y="5054800"/>
            <a:ext cx="4981935" cy="106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F7A270-CB98-48E6-A28D-EBBC8A0A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3" y="785648"/>
            <a:ext cx="9238254" cy="4922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196DE8-4EFF-4B4F-9AE4-8FC1B6281997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 – Printing a 3D model</a:t>
            </a:r>
          </a:p>
        </p:txBody>
      </p:sp>
    </p:spTree>
    <p:extLst>
      <p:ext uri="{BB962C8B-B14F-4D97-AF65-F5344CB8AC3E}">
        <p14:creationId xmlns:p14="http://schemas.microsoft.com/office/powerpoint/2010/main" val="268656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80B1F71-B9C9-49B9-A61E-00B1F9F4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800422"/>
            <a:ext cx="9335767" cy="49523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430734-1FBE-4FC0-946F-9B24A9DC83FD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III 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59893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EA8676-B894-456E-975A-ED954DF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5" y="364387"/>
            <a:ext cx="7595767" cy="406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CA909-30FD-45A9-AF9C-BB5DF9A4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5" t="21074" b="31511"/>
          <a:stretch/>
        </p:blipFill>
        <p:spPr>
          <a:xfrm>
            <a:off x="5995857" y="3679391"/>
            <a:ext cx="5628809" cy="20773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9B49C-F488-40FF-835F-CC8D32ADCCF0}"/>
              </a:ext>
            </a:extLst>
          </p:cNvPr>
          <p:cNvSpPr txBox="1"/>
          <p:nvPr/>
        </p:nvSpPr>
        <p:spPr>
          <a:xfrm>
            <a:off x="9842150" y="2821143"/>
            <a:ext cx="18613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Move the text around the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435A4E-669A-4B21-BD0C-2FB929D788A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772846" y="3344363"/>
            <a:ext cx="0" cy="335028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7E72-9900-41AE-A075-D63D452E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1159565" y="568171"/>
            <a:ext cx="9872869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8" y="3036347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F050B-3DCC-4FD9-822B-8818FC23609C}"/>
              </a:ext>
            </a:extLst>
          </p:cNvPr>
          <p:cNvSpPr txBox="1"/>
          <p:nvPr/>
        </p:nvSpPr>
        <p:spPr>
          <a:xfrm>
            <a:off x="6794376" y="5594712"/>
            <a:ext cx="5397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from: Joe Brewer’s “How To 3D Print A Mountain”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https://www.youtube.com/watch?v=bSNy9iUqDbI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75034" y="861287"/>
            <a:ext cx="12006707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FBF141-B930-48D5-8840-9B65845725D6}"/>
              </a:ext>
            </a:extLst>
          </p:cNvPr>
          <p:cNvCxnSpPr>
            <a:cxnSpLocks/>
            <a:stCxn id="25" idx="4"/>
            <a:endCxn id="19" idx="0"/>
          </p:cNvCxnSpPr>
          <p:nvPr/>
        </p:nvCxnSpPr>
        <p:spPr>
          <a:xfrm flipH="1">
            <a:off x="2410834" y="1821115"/>
            <a:ext cx="6817" cy="390660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995" y="2217687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4537221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2828484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900650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30" y="5193958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8406" y="209662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Previous 3D printing workshops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25718" y="263765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Topographic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25718" y="3715800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model printing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04018" y="4340017"/>
            <a:ext cx="9337390" cy="861742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 – Designing and building a 3D topographic model</a:t>
            </a:r>
          </a:p>
          <a:p>
            <a:pPr marL="33866"/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04018" y="4955537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Printing a 3D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777A9-CBE7-41F6-AB81-3BC06F1CC968}"/>
              </a:ext>
            </a:extLst>
          </p:cNvPr>
          <p:cNvSpPr txBox="1"/>
          <p:nvPr/>
        </p:nvSpPr>
        <p:spPr>
          <a:xfrm>
            <a:off x="2458407" y="317868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2D image to 3D model conversion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131DC0-B0D7-4B23-BF91-401A24568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329603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1AEF7-9D36-471C-B6C9-D5EB080D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29" y="1682575"/>
            <a:ext cx="136043" cy="13854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363EA1-5F39-4E77-BDA6-5C6A818BE573}"/>
              </a:ext>
            </a:extLst>
          </p:cNvPr>
          <p:cNvSpPr txBox="1"/>
          <p:nvPr/>
        </p:nvSpPr>
        <p:spPr>
          <a:xfrm>
            <a:off x="2471774" y="152711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printing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3AFD0-1484-4B98-9BC9-1A536689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2812" y="572772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2E4B1-D6FB-46E2-81C3-12B071A7DEB4}"/>
              </a:ext>
            </a:extLst>
          </p:cNvPr>
          <p:cNvSpPr txBox="1"/>
          <p:nvPr/>
        </p:nvSpPr>
        <p:spPr>
          <a:xfrm>
            <a:off x="2424467" y="5519623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4576" y="1414991"/>
            <a:ext cx="11427975" cy="283151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Terrain Map </a:t>
            </a:r>
            <a:r>
              <a:rPr lang="en-US" sz="2000" dirty="0">
                <a:hlinkClick r:id="rId4"/>
              </a:rPr>
              <a:t>http://terrain.party/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Design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Blender </a:t>
            </a:r>
            <a:r>
              <a:rPr lang="en-US" sz="2000" dirty="0">
                <a:hlinkClick r:id="rId5"/>
              </a:rPr>
              <a:t>https://www.blender.org/download/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Autodesk Fusion 360 </a:t>
            </a:r>
            <a:r>
              <a:rPr lang="en-US" sz="2000" dirty="0">
                <a:hlinkClick r:id="rId6"/>
              </a:rPr>
              <a:t>https://www.autodesk.com/products/fusion-360/overview#banner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Slicing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 err="1"/>
              <a:t>Cura</a:t>
            </a:r>
            <a:r>
              <a:rPr lang="en-US" sz="2400" b="1" dirty="0"/>
              <a:t> </a:t>
            </a:r>
            <a:r>
              <a:rPr lang="en-US" sz="2400" dirty="0">
                <a:hlinkClick r:id="rId7"/>
              </a:rPr>
              <a:t>https://ultimaker.com/en/products/ultimaker-cura-software</a:t>
            </a:r>
            <a:endParaRPr lang="en-US" sz="2400" b="1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F8D3F90-8894-498C-A37A-14F6FC90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5" y="5123572"/>
            <a:ext cx="3685309" cy="989707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8336E34-4844-447C-B6DE-A9F48E126F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29442"/>
          <a:stretch/>
        </p:blipFill>
        <p:spPr>
          <a:xfrm>
            <a:off x="6096000" y="4601851"/>
            <a:ext cx="4344204" cy="84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5A92E-1863-43BA-8615-A145C9A5D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4787567"/>
            <a:ext cx="2533418" cy="46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B897F-83A3-4ECC-8F79-A8A5543FDE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74" y="4667084"/>
            <a:ext cx="1231777" cy="12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3;p26">
            <a:extLst>
              <a:ext uri="{FF2B5EF4-FFF2-40B4-BE49-F238E27FC236}">
                <a16:creationId xmlns:a16="http://schemas.microsoft.com/office/drawing/2014/main" id="{F8E3CC2A-ACE3-4291-9827-2E896CFF47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84" y="1721482"/>
            <a:ext cx="5237121" cy="34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FA0D-BA65-4EEA-9875-66AF3FB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21482"/>
            <a:ext cx="5237121" cy="3477750"/>
          </a:xfrm>
          <a:prstGeom prst="rect">
            <a:avLst/>
          </a:prstGeom>
        </p:spPr>
      </p:pic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-1" y="284689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Previous 3D printing Workshops</a:t>
            </a:r>
          </a:p>
        </p:txBody>
      </p:sp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270301"/>
            <a:ext cx="12192000" cy="7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3D printing?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469" y="1477798"/>
            <a:ext cx="11084236" cy="954103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pPr marL="76200" lvl="0">
              <a:buSzPts val="24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Process of taking a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3D digital model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and making it a physical object, by forming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successive layers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of material under computer control.</a:t>
            </a:r>
          </a:p>
        </p:txBody>
      </p:sp>
      <p:pic>
        <p:nvPicPr>
          <p:cNvPr id="2050" name="Picture 2" descr="https://www.itweb.co.za/static/pictures/2018/01/resized/-fs-3D-printer-2018.xl.jpg">
            <a:extLst>
              <a:ext uri="{FF2B5EF4-FFF2-40B4-BE49-F238E27FC236}">
                <a16:creationId xmlns:a16="http://schemas.microsoft.com/office/drawing/2014/main" id="{4F6448E8-CC2A-4D5D-9186-970A77DA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" y="2431901"/>
            <a:ext cx="550613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d printing">
            <a:extLst>
              <a:ext uri="{FF2B5EF4-FFF2-40B4-BE49-F238E27FC236}">
                <a16:creationId xmlns:a16="http://schemas.microsoft.com/office/drawing/2014/main" id="{56C0D995-5CC6-4DB4-89B2-1478DBB1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7052"/>
          <a:stretch/>
        </p:blipFill>
        <p:spPr bwMode="auto">
          <a:xfrm>
            <a:off x="6362331" y="2431901"/>
            <a:ext cx="468149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5FA1DD40-2531-463B-B9B6-EE325E362EC9}"/>
              </a:ext>
            </a:extLst>
          </p:cNvPr>
          <p:cNvSpPr/>
          <p:nvPr/>
        </p:nvSpPr>
        <p:spPr>
          <a:xfrm>
            <a:off x="905867" y="1416899"/>
            <a:ext cx="9525395" cy="420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Industrial Production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Build Proof Of Concept (POC)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Rapid Prototyping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Marketing Samples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Hobbyists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3200" u="sng" dirty="0"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33">
            <a:extLst>
              <a:ext uri="{FF2B5EF4-FFF2-40B4-BE49-F238E27FC236}">
                <a16:creationId xmlns:a16="http://schemas.microsoft.com/office/drawing/2014/main" id="{AD930FED-F5A7-4187-A5FA-CD21E1EDED56}"/>
              </a:ext>
            </a:extLst>
          </p:cNvPr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 dirty="0">
                <a:latin typeface="Calibri"/>
                <a:ea typeface="Calibri"/>
                <a:cs typeface="Calibri"/>
                <a:sym typeface="Calibri"/>
              </a:rPr>
              <a:t>What can you do with it?</a:t>
            </a:r>
            <a:endParaRPr sz="586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308748"/>
            <a:ext cx="12192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3" y="1446363"/>
            <a:ext cx="11511840" cy="1569656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GB" sz="2400" b="1" dirty="0"/>
              <a:t>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topographic map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type of map characterized by large-scale detail and quantitative representation of relief, usually using contour lines. Traditional definitions require a topographic map to show both natural and man-made features. A contour line is a line connecting places of equal elevation.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3FE51B-A74E-433E-8D2A-10F0C21A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4" y="3008835"/>
            <a:ext cx="2367377" cy="300183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B32F7D7-D722-4322-B2E8-C4931877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2962516"/>
            <a:ext cx="4572231" cy="30481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c/Topographic-Relief-perspective-sample.jpg/310px-Topographic-Relief-perspective-sample.jpg">
            <a:extLst>
              <a:ext uri="{FF2B5EF4-FFF2-40B4-BE49-F238E27FC236}">
                <a16:creationId xmlns:a16="http://schemas.microsoft.com/office/drawing/2014/main" id="{10300117-78FC-4B08-AB18-22ACA2C8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016019"/>
            <a:ext cx="4340347" cy="25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94973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8590</TotalTime>
  <Words>974</Words>
  <Application>Microsoft Office PowerPoint</Application>
  <PresentationFormat>Widescreen</PresentationFormat>
  <Paragraphs>134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-apple-system</vt:lpstr>
      <vt:lpstr>Arial</vt:lpstr>
      <vt:lpstr>Arial</vt:lpstr>
      <vt:lpstr>Avenir</vt:lpstr>
      <vt:lpstr>Calibri</vt:lpstr>
      <vt:lpstr>Courier New</vt:lpstr>
      <vt:lpstr>Times New Roman</vt:lpstr>
      <vt:lpstr>Wingdings</vt:lpstr>
      <vt:lpstr>AssemblyTheme</vt:lpstr>
      <vt:lpstr>Office Theme</vt:lpstr>
      <vt:lpstr>Simple Light</vt:lpstr>
      <vt:lpstr>1_Simple Light</vt:lpstr>
      <vt:lpstr>2_Simple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topographic mapping?</vt:lpstr>
      <vt:lpstr>PowerPoint Presentation</vt:lpstr>
      <vt:lpstr>Converting a 2D image into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Printing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Ayesha Farhan</cp:lastModifiedBy>
  <cp:revision>312</cp:revision>
  <dcterms:created xsi:type="dcterms:W3CDTF">2019-02-05T08:54:23Z</dcterms:created>
  <dcterms:modified xsi:type="dcterms:W3CDTF">2019-06-28T10:27:42Z</dcterms:modified>
</cp:coreProperties>
</file>